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0" r:id="rId3"/>
    <p:sldId id="281" r:id="rId4"/>
    <p:sldId id="257" r:id="rId5"/>
    <p:sldId id="258" r:id="rId6"/>
    <p:sldId id="272" r:id="rId7"/>
    <p:sldId id="273" r:id="rId8"/>
    <p:sldId id="275" r:id="rId9"/>
    <p:sldId id="276" r:id="rId10"/>
    <p:sldId id="277" r:id="rId11"/>
    <p:sldId id="278" r:id="rId12"/>
    <p:sldId id="279" r:id="rId13"/>
    <p:sldId id="280" r:id="rId14"/>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108"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0E3763B4-517A-4A36-8CBE-8BA76544832E}" type="datetimeFigureOut">
              <a:rPr lang="he-IL" smtClean="0"/>
              <a:pPr/>
              <a:t>ו'/אדר ב/תשע"א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7E1298-341A-4532-923D-05C32768051C}"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E3763B4-517A-4A36-8CBE-8BA76544832E}" type="datetimeFigureOut">
              <a:rPr lang="he-IL" smtClean="0"/>
              <a:pPr/>
              <a:t>ו'/אדר ב/תשע"א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7E1298-341A-4532-923D-05C32768051C}"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E3763B4-517A-4A36-8CBE-8BA76544832E}" type="datetimeFigureOut">
              <a:rPr lang="he-IL" smtClean="0"/>
              <a:pPr/>
              <a:t>ו'/אדר ב/תשע"א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7E1298-341A-4532-923D-05C32768051C}"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E3763B4-517A-4A36-8CBE-8BA76544832E}" type="datetimeFigureOut">
              <a:rPr lang="he-IL" smtClean="0"/>
              <a:pPr/>
              <a:t>ו'/אדר ב/תשע"א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7E1298-341A-4532-923D-05C32768051C}"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0E3763B4-517A-4A36-8CBE-8BA76544832E}" type="datetimeFigureOut">
              <a:rPr lang="he-IL" smtClean="0"/>
              <a:pPr/>
              <a:t>ו'/אדר ב/תשע"א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7E1298-341A-4532-923D-05C32768051C}"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0E3763B4-517A-4A36-8CBE-8BA76544832E}" type="datetimeFigureOut">
              <a:rPr lang="he-IL" smtClean="0"/>
              <a:pPr/>
              <a:t>ו'/אדר ב/תשע"א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67E1298-341A-4532-923D-05C32768051C}"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0E3763B4-517A-4A36-8CBE-8BA76544832E}" type="datetimeFigureOut">
              <a:rPr lang="he-IL" smtClean="0"/>
              <a:pPr/>
              <a:t>ו'/אדר ב/תשע"א</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967E1298-341A-4532-923D-05C32768051C}"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0E3763B4-517A-4A36-8CBE-8BA76544832E}" type="datetimeFigureOut">
              <a:rPr lang="he-IL" smtClean="0"/>
              <a:pPr/>
              <a:t>ו'/אדר ב/תשע"א</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967E1298-341A-4532-923D-05C32768051C}"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0E3763B4-517A-4A36-8CBE-8BA76544832E}" type="datetimeFigureOut">
              <a:rPr lang="he-IL" smtClean="0"/>
              <a:pPr/>
              <a:t>ו'/אדר ב/תשע"א</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967E1298-341A-4532-923D-05C32768051C}"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0E3763B4-517A-4A36-8CBE-8BA76544832E}" type="datetimeFigureOut">
              <a:rPr lang="he-IL" smtClean="0"/>
              <a:pPr/>
              <a:t>ו'/אדר ב/תשע"א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67E1298-341A-4532-923D-05C32768051C}"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0E3763B4-517A-4A36-8CBE-8BA76544832E}" type="datetimeFigureOut">
              <a:rPr lang="he-IL" smtClean="0"/>
              <a:pPr/>
              <a:t>ו'/אדר ב/תשע"א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67E1298-341A-4532-923D-05C32768051C}"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E3763B4-517A-4A36-8CBE-8BA76544832E}" type="datetimeFigureOut">
              <a:rPr lang="he-IL" smtClean="0"/>
              <a:pPr/>
              <a:t>ו'/אדר ב/תשע"א</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67E1298-341A-4532-923D-05C32768051C}"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he.wikipedia.org/wiki/%D7%A7%D7%95%D7%91%D7%A5:Osh-logo.jpg"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ethicademy.co.il/imgs/uploads/court.jp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4.bp.blogspot.com/_U0s519qxZGc/SxOSMNa2ewI/AAAAAAAAAN0/8Ayi0z-VOYM/s320/184px-Scale_of_justice_gold.jp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go.ynet.co.il/long/content/2010/ClassAdmin/assets/the%20supreme%20court/judge.jp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4" name="Picture 6" descr="http://upload.wikimedia.org/wikipedia/commons/7/7e/SupremeCourtIsrael_ST_06.jpg"/>
          <p:cNvPicPr>
            <a:picLocks noChangeAspect="1" noChangeArrowheads="1"/>
          </p:cNvPicPr>
          <p:nvPr/>
        </p:nvPicPr>
        <p:blipFill>
          <a:blip r:embed="rId2" cstate="print"/>
          <a:srcRect/>
          <a:stretch>
            <a:fillRect/>
          </a:stretch>
        </p:blipFill>
        <p:spPr bwMode="auto">
          <a:xfrm>
            <a:off x="2555776" y="1484784"/>
            <a:ext cx="4150767" cy="3111441"/>
          </a:xfrm>
          <a:prstGeom prst="rect">
            <a:avLst/>
          </a:prstGeom>
          <a:noFill/>
        </p:spPr>
      </p:pic>
      <p:sp>
        <p:nvSpPr>
          <p:cNvPr id="2" name="כותרת 1"/>
          <p:cNvSpPr>
            <a:spLocks noGrp="1"/>
          </p:cNvSpPr>
          <p:nvPr>
            <p:ph type="ctrTitle"/>
          </p:nvPr>
        </p:nvSpPr>
        <p:spPr>
          <a:xfrm>
            <a:off x="1547664" y="548680"/>
            <a:ext cx="7344816" cy="1800199"/>
          </a:xfrm>
        </p:spPr>
        <p:txBody>
          <a:bodyPr>
            <a:normAutofit/>
          </a:bodyPr>
          <a:lstStyle/>
          <a:p>
            <a:r>
              <a:rPr lang="he-IL" sz="4800" b="1" dirty="0" smtClean="0">
                <a:solidFill>
                  <a:schemeClr val="tx2">
                    <a:lumMod val="75000"/>
                  </a:schemeClr>
                </a:solidFill>
                <a:latin typeface="Arial" pitchFamily="34" charset="0"/>
                <a:cs typeface="Arial" pitchFamily="34" charset="0"/>
              </a:rPr>
              <a:t>הרשות השופטת</a:t>
            </a:r>
            <a:endParaRPr lang="he-IL" sz="4800" b="1" dirty="0">
              <a:solidFill>
                <a:schemeClr val="tx2">
                  <a:lumMod val="75000"/>
                </a:schemeClr>
              </a:solidFill>
              <a:latin typeface="Arial" pitchFamily="34" charset="0"/>
              <a:cs typeface="Arial" pitchFamily="34" charset="0"/>
            </a:endParaRPr>
          </a:p>
        </p:txBody>
      </p:sp>
      <p:sp>
        <p:nvSpPr>
          <p:cNvPr id="3" name="כותרת משנה 2"/>
          <p:cNvSpPr>
            <a:spLocks noGrp="1"/>
          </p:cNvSpPr>
          <p:nvPr>
            <p:ph type="subTitle" idx="1"/>
          </p:nvPr>
        </p:nvSpPr>
        <p:spPr>
          <a:xfrm>
            <a:off x="1403648" y="5301208"/>
            <a:ext cx="6400800" cy="936104"/>
          </a:xfrm>
        </p:spPr>
        <p:txBody>
          <a:bodyPr>
            <a:noAutofit/>
          </a:bodyPr>
          <a:lstStyle/>
          <a:p>
            <a:r>
              <a:rPr lang="he-IL" sz="2000" b="1" dirty="0" smtClean="0">
                <a:solidFill>
                  <a:schemeClr val="tx1"/>
                </a:solidFill>
              </a:rPr>
              <a:t>מגישים:</a:t>
            </a:r>
          </a:p>
          <a:p>
            <a:r>
              <a:rPr lang="he-IL" sz="2000" b="1" dirty="0" smtClean="0">
                <a:solidFill>
                  <a:schemeClr val="tx1"/>
                </a:solidFill>
              </a:rPr>
              <a:t>אריאל שלם       אור קליגר       עדן </a:t>
            </a:r>
            <a:r>
              <a:rPr lang="he-IL" sz="2000" b="1" dirty="0" err="1" smtClean="0">
                <a:solidFill>
                  <a:schemeClr val="tx1"/>
                </a:solidFill>
              </a:rPr>
              <a:t>סטרוגו</a:t>
            </a:r>
            <a:endParaRPr lang="he-IL" sz="2000" b="1" dirty="0">
              <a:solidFill>
                <a:schemeClr val="tx1"/>
              </a:solidFill>
            </a:endParaRPr>
          </a:p>
        </p:txBody>
      </p:sp>
      <p:pic>
        <p:nvPicPr>
          <p:cNvPr id="14338" name="Picture 2" descr="Osh-logo.jpg">
            <a:hlinkClick r:id="rId3"/>
          </p:cNvPr>
          <p:cNvPicPr>
            <a:picLocks noChangeAspect="1" noChangeArrowheads="1"/>
          </p:cNvPicPr>
          <p:nvPr/>
        </p:nvPicPr>
        <p:blipFill>
          <a:blip r:embed="rId4" cstate="print"/>
          <a:srcRect/>
          <a:stretch>
            <a:fillRect/>
          </a:stretch>
        </p:blipFill>
        <p:spPr bwMode="auto">
          <a:xfrm>
            <a:off x="467544" y="260648"/>
            <a:ext cx="981653" cy="1166053"/>
          </a:xfrm>
          <a:prstGeom prst="rect">
            <a:avLst/>
          </a:prstGeom>
          <a:noFill/>
        </p:spPr>
      </p:pic>
      <p:sp>
        <p:nvSpPr>
          <p:cNvPr id="7" name="TextBox 6"/>
          <p:cNvSpPr txBox="1"/>
          <p:nvPr/>
        </p:nvSpPr>
        <p:spPr>
          <a:xfrm>
            <a:off x="3059832" y="188640"/>
            <a:ext cx="5832648" cy="646331"/>
          </a:xfrm>
          <a:prstGeom prst="rect">
            <a:avLst/>
          </a:prstGeom>
          <a:noFill/>
        </p:spPr>
        <p:txBody>
          <a:bodyPr wrap="square" rtlCol="1">
            <a:spAutoFit/>
          </a:bodyPr>
          <a:lstStyle/>
          <a:p>
            <a:r>
              <a:rPr lang="he-IL" b="1" dirty="0" smtClean="0"/>
              <a:t>בית הספר התיכון העירוני "אהל שם" (יד לישראל ארצי)</a:t>
            </a:r>
            <a:br>
              <a:rPr lang="he-IL" b="1" dirty="0" smtClean="0"/>
            </a:br>
            <a:endParaRPr lang="he-IL" dirty="0"/>
          </a:p>
        </p:txBody>
      </p:sp>
      <p:sp>
        <p:nvSpPr>
          <p:cNvPr id="8" name="TextBox 7"/>
          <p:cNvSpPr txBox="1"/>
          <p:nvPr/>
        </p:nvSpPr>
        <p:spPr>
          <a:xfrm>
            <a:off x="3131840" y="4829090"/>
            <a:ext cx="2880320" cy="400110"/>
          </a:xfrm>
          <a:prstGeom prst="rect">
            <a:avLst/>
          </a:prstGeom>
          <a:noFill/>
        </p:spPr>
        <p:txBody>
          <a:bodyPr wrap="square" rtlCol="1">
            <a:spAutoFit/>
          </a:bodyPr>
          <a:lstStyle/>
          <a:p>
            <a:pPr algn="ctr"/>
            <a:r>
              <a:rPr lang="he-IL" sz="2000" b="1" dirty="0" smtClean="0"/>
              <a:t>מוגש לשמואל קינן</a:t>
            </a:r>
            <a:endParaRPr lang="he-IL" sz="2000" b="1" dirty="0"/>
          </a:p>
        </p:txBody>
      </p:sp>
      <p:sp>
        <p:nvSpPr>
          <p:cNvPr id="9" name="TextBox 8"/>
          <p:cNvSpPr txBox="1"/>
          <p:nvPr/>
        </p:nvSpPr>
        <p:spPr>
          <a:xfrm>
            <a:off x="6660232" y="6300028"/>
            <a:ext cx="1944216" cy="369332"/>
          </a:xfrm>
          <a:prstGeom prst="rect">
            <a:avLst/>
          </a:prstGeom>
          <a:noFill/>
        </p:spPr>
        <p:txBody>
          <a:bodyPr wrap="square" rtlCol="1">
            <a:spAutoFit/>
          </a:bodyPr>
          <a:lstStyle/>
          <a:p>
            <a:r>
              <a:rPr lang="he-IL" b="1" dirty="0" smtClean="0"/>
              <a:t>פברואר  2011 </a:t>
            </a:r>
            <a:endParaRPr lang="he-IL"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lvl="0">
              <a:defRPr/>
            </a:pPr>
            <a:r>
              <a:rPr lang="he-IL" sz="3200" dirty="0" smtClean="0">
                <a:solidFill>
                  <a:schemeClr val="tx2"/>
                </a:solidFill>
              </a:rPr>
              <a:t>סוגי בתי המשפט הרגילים</a:t>
            </a:r>
            <a:endParaRPr lang="he-IL" sz="3200" dirty="0">
              <a:solidFill>
                <a:schemeClr val="tx2"/>
              </a:solidFill>
            </a:endParaRPr>
          </a:p>
        </p:txBody>
      </p:sp>
      <p:sp>
        <p:nvSpPr>
          <p:cNvPr id="3" name="מציין מיקום תוכן 2"/>
          <p:cNvSpPr>
            <a:spLocks noGrp="1"/>
          </p:cNvSpPr>
          <p:nvPr>
            <p:ph idx="1"/>
          </p:nvPr>
        </p:nvSpPr>
        <p:spPr>
          <a:xfrm>
            <a:off x="467544" y="1916832"/>
            <a:ext cx="8208912" cy="4320480"/>
          </a:xfrm>
        </p:spPr>
        <p:txBody>
          <a:bodyPr>
            <a:noAutofit/>
          </a:bodyPr>
          <a:lstStyle/>
          <a:p>
            <a:r>
              <a:rPr lang="he-IL" sz="2000" u="sng" dirty="0" smtClean="0"/>
              <a:t>בתי משפט השלום</a:t>
            </a:r>
          </a:p>
          <a:p>
            <a:r>
              <a:rPr lang="he-IL" sz="2000" u="sng" dirty="0" smtClean="0"/>
              <a:t>בתי משפט מחוזיים</a:t>
            </a:r>
          </a:p>
          <a:p>
            <a:r>
              <a:rPr lang="he-IL" sz="2000" u="sng" dirty="0" smtClean="0"/>
              <a:t>בתי המשפט העליון</a:t>
            </a:r>
            <a:endParaRPr lang="he-IL" sz="2000" dirty="0"/>
          </a:p>
        </p:txBody>
      </p:sp>
      <p:pic>
        <p:nvPicPr>
          <p:cNvPr id="30722" name="Picture 2" descr="http://lib.cet.ac.il/storage/Pics/8300_8399/0000008308/8308.gif"/>
          <p:cNvPicPr>
            <a:picLocks noChangeAspect="1" noChangeArrowheads="1"/>
          </p:cNvPicPr>
          <p:nvPr/>
        </p:nvPicPr>
        <p:blipFill>
          <a:blip r:embed="rId2" cstate="print"/>
          <a:srcRect/>
          <a:stretch>
            <a:fillRect/>
          </a:stretch>
        </p:blipFill>
        <p:spPr bwMode="auto">
          <a:xfrm>
            <a:off x="827584" y="1628800"/>
            <a:ext cx="4762500" cy="401955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lvl="0">
              <a:defRPr/>
            </a:pPr>
            <a:r>
              <a:rPr lang="he-IL" sz="3200" dirty="0" smtClean="0">
                <a:solidFill>
                  <a:schemeClr val="tx2"/>
                </a:solidFill>
              </a:rPr>
              <a:t>בית המשפט העליון</a:t>
            </a:r>
            <a:endParaRPr lang="he-IL" sz="3200" dirty="0">
              <a:solidFill>
                <a:schemeClr val="tx2"/>
              </a:solidFill>
            </a:endParaRPr>
          </a:p>
        </p:txBody>
      </p:sp>
      <p:sp>
        <p:nvSpPr>
          <p:cNvPr id="3" name="מציין מיקום תוכן 2"/>
          <p:cNvSpPr>
            <a:spLocks noGrp="1"/>
          </p:cNvSpPr>
          <p:nvPr>
            <p:ph idx="1"/>
          </p:nvPr>
        </p:nvSpPr>
        <p:spPr>
          <a:xfrm>
            <a:off x="3131840" y="1916832"/>
            <a:ext cx="5544616" cy="4320480"/>
          </a:xfrm>
        </p:spPr>
        <p:txBody>
          <a:bodyPr>
            <a:noAutofit/>
          </a:bodyPr>
          <a:lstStyle/>
          <a:p>
            <a:r>
              <a:rPr lang="he-IL" sz="2200" dirty="0" smtClean="0"/>
              <a:t>בית המשפט העליון הוא הגוף העומד בראש ההיררכיה של הרשות השופטת בישראל. לבית המשפט העליון שני תפקידים מרכזיים:</a:t>
            </a:r>
            <a:r>
              <a:rPr lang="en-US" sz="2200" dirty="0" smtClean="0"/>
              <a:t/>
            </a:r>
            <a:br>
              <a:rPr lang="en-US" sz="2200" dirty="0" smtClean="0"/>
            </a:br>
            <a:endParaRPr lang="he-IL" sz="2200" dirty="0" smtClean="0"/>
          </a:p>
          <a:p>
            <a:pPr marL="914400" lvl="1" indent="-457200">
              <a:buFont typeface="+mj-lt"/>
              <a:buAutoNum type="arabicPeriod"/>
            </a:pPr>
            <a:r>
              <a:rPr lang="he-IL" sz="2200" dirty="0" smtClean="0"/>
              <a:t>הוא משמש כבית המשפט הגבוה לצדק לעתירות נגד רשויות השלטון (בג"ץ)</a:t>
            </a:r>
          </a:p>
          <a:p>
            <a:pPr marL="914400" lvl="1" indent="-457200">
              <a:buFont typeface="+mj-lt"/>
              <a:buAutoNum type="arabicPeriod"/>
            </a:pPr>
            <a:r>
              <a:rPr lang="he-IL" sz="2200" dirty="0" smtClean="0"/>
              <a:t>הוא משמש כבית המשפט הגבוה לערעורים על גזרי דין של בית המשפט המחוזי (על גזר דין שנגזר עליו בבית המשפט עליון לא ניתן לערער).</a:t>
            </a:r>
          </a:p>
          <a:p>
            <a:endParaRPr lang="he-IL" sz="2200" dirty="0"/>
          </a:p>
        </p:txBody>
      </p:sp>
      <p:pic>
        <p:nvPicPr>
          <p:cNvPr id="29700" name="Picture 4" descr="ראה תמונה בגודל מלא">
            <a:hlinkClick r:id="rId2"/>
          </p:cNvPr>
          <p:cNvPicPr>
            <a:picLocks noChangeAspect="1" noChangeArrowheads="1"/>
          </p:cNvPicPr>
          <p:nvPr/>
        </p:nvPicPr>
        <p:blipFill>
          <a:blip r:embed="rId3" cstate="print"/>
          <a:srcRect/>
          <a:stretch>
            <a:fillRect/>
          </a:stretch>
        </p:blipFill>
        <p:spPr bwMode="auto">
          <a:xfrm>
            <a:off x="251520" y="3861048"/>
            <a:ext cx="3083024" cy="220216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lvl="0">
              <a:defRPr/>
            </a:pPr>
            <a:r>
              <a:rPr lang="he-IL" sz="3200" dirty="0" smtClean="0">
                <a:solidFill>
                  <a:schemeClr val="tx2"/>
                </a:solidFill>
              </a:rPr>
              <a:t>מינוי שופטים</a:t>
            </a:r>
            <a:endParaRPr lang="he-IL" sz="3200" dirty="0">
              <a:solidFill>
                <a:schemeClr val="tx2"/>
              </a:solidFill>
            </a:endParaRPr>
          </a:p>
        </p:txBody>
      </p:sp>
      <p:sp>
        <p:nvSpPr>
          <p:cNvPr id="3" name="מציין מיקום תוכן 2"/>
          <p:cNvSpPr>
            <a:spLocks noGrp="1"/>
          </p:cNvSpPr>
          <p:nvPr>
            <p:ph idx="1"/>
          </p:nvPr>
        </p:nvSpPr>
        <p:spPr>
          <a:xfrm>
            <a:off x="467544" y="1916832"/>
            <a:ext cx="8208912" cy="4320480"/>
          </a:xfrm>
        </p:spPr>
        <p:txBody>
          <a:bodyPr>
            <a:noAutofit/>
          </a:bodyPr>
          <a:lstStyle/>
          <a:p>
            <a:r>
              <a:rPr lang="he-IL" sz="2000" dirty="0" smtClean="0"/>
              <a:t>מינוי שופטים בישראל מוסבר בתהליך שנקבע בחוק:</a:t>
            </a:r>
            <a:endParaRPr lang="en-US" sz="2000" dirty="0" smtClean="0"/>
          </a:p>
          <a:p>
            <a:r>
              <a:rPr lang="he-IL" sz="2000" dirty="0" smtClean="0"/>
              <a:t>"שופט יתמנה בידי נשיא המדינה לפי בחירה של ועדה לבחירת שופטים. הוועדה תהיה של תשעה חברים שהם נשיא בית המשפט העליון, שני שופטים אחרים של בית המשפט העליון שיבחר חבר שופטיו, שר המשפטים ושר אחר שתקבע הממשלה, שני חברי כנסת שתבחר הכנסת (הנוהג הוא שאחד מחברי הכנסת הוא מהאופוזיציה) ושני נציגים של לשכת עורכי הדין שתבחר המועצה הארצית של הלשכה. שר המשפטים יהיה יושב ראש הוועדה. מי שנתמנה שופט יצהיר הצהרת אמונים לפני נשיא המדינה ואלה דברי ההצהרה: "אני מתחייב לשמור אמונים למדינת ישראל ולחוקיה, לשפוט משפט צדק, לא להטות משפט ולא להכיר פנים" ".</a:t>
            </a:r>
            <a:endParaRPr lang="en-US" sz="2000" dirty="0" smtClean="0"/>
          </a:p>
          <a:p>
            <a:endParaRPr lang="he-IL"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lvl="0">
              <a:defRPr/>
            </a:pPr>
            <a:r>
              <a:rPr lang="he-IL" sz="3200" dirty="0" smtClean="0">
                <a:solidFill>
                  <a:schemeClr val="tx2"/>
                </a:solidFill>
              </a:rPr>
              <a:t>ערעור</a:t>
            </a:r>
            <a:endParaRPr lang="he-IL" sz="3200" dirty="0">
              <a:solidFill>
                <a:schemeClr val="tx2"/>
              </a:solidFill>
            </a:endParaRPr>
          </a:p>
        </p:txBody>
      </p:sp>
      <p:sp>
        <p:nvSpPr>
          <p:cNvPr id="3" name="מציין מיקום תוכן 2"/>
          <p:cNvSpPr>
            <a:spLocks noGrp="1"/>
          </p:cNvSpPr>
          <p:nvPr>
            <p:ph idx="1"/>
          </p:nvPr>
        </p:nvSpPr>
        <p:spPr>
          <a:xfrm>
            <a:off x="539552" y="1340768"/>
            <a:ext cx="8208912" cy="4896544"/>
          </a:xfrm>
        </p:spPr>
        <p:txBody>
          <a:bodyPr>
            <a:noAutofit/>
          </a:bodyPr>
          <a:lstStyle/>
          <a:p>
            <a:r>
              <a:rPr lang="he-IL" sz="2200" b="1" u="sng" dirty="0" smtClean="0"/>
              <a:t>ערעור- הגדרה</a:t>
            </a:r>
            <a:r>
              <a:rPr lang="he-IL" sz="2200" dirty="0" smtClean="0"/>
              <a:t>: ערעור הוא הליך במשפט, שבמסגרתו אחד הצדדים לדיון (או שני הצדדים), שאינו מסכים עם פסק הדין, הכרעת הדין, גזר הדין, או החלטה אחרת, פונה לערכאה גבוהה יותר, על-מנת שתדון פעם נוספת בעניינו, ותשנה את הפסיקה.</a:t>
            </a:r>
            <a:r>
              <a:rPr lang="en-US" sz="2200" dirty="0" smtClean="0"/>
              <a:t/>
            </a:r>
            <a:br>
              <a:rPr lang="en-US" sz="2200" dirty="0" smtClean="0"/>
            </a:br>
            <a:r>
              <a:rPr lang="he-IL" sz="2200" dirty="0" smtClean="0"/>
              <a:t> </a:t>
            </a:r>
          </a:p>
          <a:p>
            <a:r>
              <a:rPr lang="he-IL" sz="2200" dirty="0" smtClean="0"/>
              <a:t>ישנם שני סוגים של ערעורים:</a:t>
            </a:r>
          </a:p>
          <a:p>
            <a:pPr marL="857250" lvl="1" indent="-457200">
              <a:buFont typeface="+mj-lt"/>
              <a:buAutoNum type="arabicPeriod"/>
            </a:pPr>
            <a:r>
              <a:rPr lang="he-IL" sz="1800" b="1" dirty="0" smtClean="0"/>
              <a:t> </a:t>
            </a:r>
            <a:r>
              <a:rPr lang="he-IL" sz="2200" b="1" dirty="0" smtClean="0"/>
              <a:t>ערעור בזכות </a:t>
            </a:r>
            <a:r>
              <a:rPr lang="he-IL" sz="2200" dirty="0" smtClean="0"/>
              <a:t>- לרוב, בכל דיון בערכאה ראשונה זכאים הצדדים לערער בזכות לערכאה גבוהה יותר</a:t>
            </a:r>
          </a:p>
          <a:p>
            <a:pPr marL="857250" lvl="1" indent="-457200">
              <a:buFont typeface="+mj-lt"/>
              <a:buAutoNum type="arabicPeriod"/>
            </a:pPr>
            <a:r>
              <a:rPr lang="he-IL" sz="2200" b="1" dirty="0" smtClean="0"/>
              <a:t>ערעור ברשות - </a:t>
            </a:r>
            <a:r>
              <a:rPr lang="he-IL" sz="2200" dirty="0" smtClean="0"/>
              <a:t>משמעו כי יש לקבל את רשות בית המשפט לערער על ההחלטה. </a:t>
            </a:r>
            <a:endParaRPr lang="en-US" sz="2200" dirty="0" smtClean="0"/>
          </a:p>
          <a:p>
            <a:pPr>
              <a:buNone/>
            </a:pPr>
            <a:r>
              <a:rPr lang="he-IL" sz="2200" dirty="0" smtClean="0"/>
              <a:t/>
            </a:r>
            <a:br>
              <a:rPr lang="he-IL" sz="2200" dirty="0" smtClean="0"/>
            </a:br>
            <a:r>
              <a:rPr lang="he-IL" sz="2200" dirty="0" smtClean="0"/>
              <a:t/>
            </a:r>
            <a:br>
              <a:rPr lang="he-IL" sz="2200" dirty="0" smtClean="0"/>
            </a:br>
            <a:endParaRPr lang="he-IL" sz="2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3200" dirty="0" smtClean="0">
                <a:solidFill>
                  <a:schemeClr val="tx2"/>
                </a:solidFill>
              </a:rPr>
              <a:t>תוכן העניינים</a:t>
            </a:r>
            <a:endParaRPr lang="he-IL" sz="3200" dirty="0">
              <a:solidFill>
                <a:schemeClr val="tx2"/>
              </a:solidFill>
            </a:endParaRPr>
          </a:p>
        </p:txBody>
      </p:sp>
      <p:sp>
        <p:nvSpPr>
          <p:cNvPr id="3" name="מציין מיקום תוכן 2"/>
          <p:cNvSpPr>
            <a:spLocks noGrp="1"/>
          </p:cNvSpPr>
          <p:nvPr>
            <p:ph idx="1"/>
          </p:nvPr>
        </p:nvSpPr>
        <p:spPr/>
        <p:txBody>
          <a:bodyPr>
            <a:normAutofit/>
          </a:bodyPr>
          <a:lstStyle/>
          <a:p>
            <a:r>
              <a:rPr lang="he-IL" sz="2400" dirty="0" smtClean="0"/>
              <a:t>הגדרת הרשות השופטת</a:t>
            </a:r>
          </a:p>
          <a:p>
            <a:r>
              <a:rPr lang="he-IL" sz="2400" dirty="0" smtClean="0"/>
              <a:t>הגדרת המשפט</a:t>
            </a:r>
          </a:p>
          <a:p>
            <a:r>
              <a:rPr lang="he-IL" sz="2400" dirty="0" smtClean="0"/>
              <a:t>העקרונות שביסוד המשפט</a:t>
            </a:r>
          </a:p>
          <a:p>
            <a:r>
              <a:rPr lang="he-IL" sz="2400" dirty="0" smtClean="0"/>
              <a:t>סוגי עבירות במשפט</a:t>
            </a:r>
          </a:p>
          <a:p>
            <a:r>
              <a:rPr lang="he-IL" sz="2400" dirty="0" smtClean="0"/>
              <a:t>תפקידי מערכת בתי המשפט</a:t>
            </a:r>
          </a:p>
          <a:p>
            <a:r>
              <a:rPr lang="he-IL" sz="2400" dirty="0" smtClean="0"/>
              <a:t>סוגי בתי המשפט</a:t>
            </a:r>
          </a:p>
          <a:p>
            <a:r>
              <a:rPr lang="he-IL" sz="2400" dirty="0" smtClean="0"/>
              <a:t>סוגי בתי המשפט הרגילים</a:t>
            </a:r>
          </a:p>
          <a:p>
            <a:r>
              <a:rPr lang="he-IL" sz="2400" dirty="0" smtClean="0"/>
              <a:t>בית המשפט העליון</a:t>
            </a:r>
          </a:p>
          <a:p>
            <a:r>
              <a:rPr lang="he-IL" sz="2400" dirty="0" smtClean="0"/>
              <a:t>מינוי שופטים</a:t>
            </a:r>
          </a:p>
          <a:p>
            <a:r>
              <a:rPr lang="he-IL" sz="2400" dirty="0" smtClean="0"/>
              <a:t>ערעור</a:t>
            </a:r>
            <a:endParaRPr lang="he-IL"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8229600" cy="3370386"/>
          </a:xfrm>
        </p:spPr>
        <p:txBody>
          <a:bodyPr/>
          <a:lstStyle/>
          <a:p>
            <a:r>
              <a:rPr lang="he-IL" dirty="0" smtClean="0"/>
              <a:t>אז למה אנחנו צריכים רשות שופטת?</a:t>
            </a:r>
            <a:endParaRPr lang="he-I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3200" dirty="0" smtClean="0">
                <a:solidFill>
                  <a:schemeClr val="tx2"/>
                </a:solidFill>
              </a:rPr>
              <a:t>הגדרת הרשות השופטת</a:t>
            </a:r>
            <a:endParaRPr lang="he-IL" sz="3200" dirty="0">
              <a:solidFill>
                <a:schemeClr val="tx2"/>
              </a:solidFill>
            </a:endParaRPr>
          </a:p>
        </p:txBody>
      </p:sp>
      <p:sp>
        <p:nvSpPr>
          <p:cNvPr id="3" name="מציין מיקום תוכן 2"/>
          <p:cNvSpPr>
            <a:spLocks noGrp="1"/>
          </p:cNvSpPr>
          <p:nvPr>
            <p:ph idx="1"/>
          </p:nvPr>
        </p:nvSpPr>
        <p:spPr>
          <a:xfrm>
            <a:off x="467544" y="1556792"/>
            <a:ext cx="8229600" cy="4525963"/>
          </a:xfrm>
        </p:spPr>
        <p:txBody>
          <a:bodyPr>
            <a:normAutofit/>
          </a:bodyPr>
          <a:lstStyle/>
          <a:p>
            <a:r>
              <a:rPr lang="he-IL" sz="2200" dirty="0" smtClean="0"/>
              <a:t>אחת משלוש הרשויות הקיימות במדינתנו, אשר אחראית על פירוש החוק ואכיפת שלטון החוק </a:t>
            </a:r>
            <a:r>
              <a:rPr lang="en-US" sz="2200" dirty="0" smtClean="0"/>
              <a:t/>
            </a:r>
            <a:br>
              <a:rPr lang="en-US" sz="2200" dirty="0" smtClean="0"/>
            </a:br>
            <a:endParaRPr lang="he-IL" sz="2200" dirty="0" smtClean="0"/>
          </a:p>
          <a:p>
            <a:r>
              <a:rPr lang="he-IL" sz="2200" dirty="0" smtClean="0"/>
              <a:t>תפקידי הרשות השופטת:</a:t>
            </a:r>
          </a:p>
          <a:p>
            <a:pPr lvl="1"/>
            <a:r>
              <a:rPr lang="he-IL" sz="2200" dirty="0" smtClean="0"/>
              <a:t>לתת משפט צדק באמצעות אכיפת שלטון החוק - דין והכרעה במקרה של חשד לעבירה על החוק והכרעה ביישוב סכסוכים שונים</a:t>
            </a:r>
          </a:p>
          <a:p>
            <a:pPr lvl="1"/>
            <a:r>
              <a:rPr lang="he-IL" sz="2200" dirty="0" smtClean="0"/>
              <a:t>להוות אמצעי ביקורת וריסון לשלטון, להגן על אזרחי המדינה מפני הרשות המחוקקת והרשות המבצעת, ולהבטיח את חירויות האדם ואת השמירה על המשטר הדמוקרטי</a:t>
            </a:r>
          </a:p>
          <a:p>
            <a:endParaRPr lang="he-IL" sz="2200" dirty="0" smtClean="0"/>
          </a:p>
          <a:p>
            <a:r>
              <a:rPr lang="he-IL" sz="2200" dirty="0" smtClean="0"/>
              <a:t>תחת הרשות השופטת נמצאים בתי המשפט, אשר להם יש סמכות שפיטה כללית שהוענקה להם על ידי המדינה</a:t>
            </a:r>
            <a:endParaRPr lang="en-US" sz="22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3200" dirty="0" smtClean="0">
                <a:solidFill>
                  <a:schemeClr val="tx2"/>
                </a:solidFill>
              </a:rPr>
              <a:t>משפט</a:t>
            </a:r>
            <a:endParaRPr lang="he-IL" sz="3200" dirty="0">
              <a:solidFill>
                <a:schemeClr val="tx2"/>
              </a:solidFill>
            </a:endParaRPr>
          </a:p>
        </p:txBody>
      </p:sp>
      <p:sp>
        <p:nvSpPr>
          <p:cNvPr id="3" name="מציין מיקום תוכן 2"/>
          <p:cNvSpPr>
            <a:spLocks noGrp="1"/>
          </p:cNvSpPr>
          <p:nvPr>
            <p:ph idx="1"/>
          </p:nvPr>
        </p:nvSpPr>
        <p:spPr/>
        <p:txBody>
          <a:bodyPr>
            <a:normAutofit/>
          </a:bodyPr>
          <a:lstStyle/>
          <a:p>
            <a:r>
              <a:rPr lang="he-IL" sz="2200" u="sng" dirty="0" smtClean="0"/>
              <a:t>הגדרה של משפט:</a:t>
            </a:r>
            <a:r>
              <a:rPr lang="he-IL" sz="2200" dirty="0" smtClean="0"/>
              <a:t> </a:t>
            </a:r>
            <a:r>
              <a:rPr lang="he-IL" sz="2200" dirty="0" err="1" smtClean="0"/>
              <a:t>משפט</a:t>
            </a:r>
            <a:r>
              <a:rPr lang="he-IL" sz="2200" dirty="0" smtClean="0"/>
              <a:t> וחוק הם מערכת של כללים מחייבים, אשר מסדירים את ההתנהגות של אזרחי המדינה ותושביה במסגרת המדינה. השופטים נעזרים בכללי המשפט והחוק בכדי להכריע במקרים שבהם השופטים צריכים לשפוט.</a:t>
            </a:r>
            <a:r>
              <a:rPr lang="en-US" sz="2200" dirty="0" smtClean="0"/>
              <a:t/>
            </a:r>
            <a:br>
              <a:rPr lang="en-US" sz="2200" dirty="0" smtClean="0"/>
            </a:br>
            <a:endParaRPr lang="he-IL" sz="2200" dirty="0" smtClean="0"/>
          </a:p>
          <a:p>
            <a:r>
              <a:rPr lang="he-IL" sz="2200" dirty="0" smtClean="0"/>
              <a:t>סוגי המשפט העיקריים:</a:t>
            </a:r>
          </a:p>
          <a:p>
            <a:pPr marL="914400" lvl="1" indent="-457200">
              <a:buFont typeface="+mj-lt"/>
              <a:buAutoNum type="arabicPeriod"/>
            </a:pPr>
            <a:r>
              <a:rPr lang="he-IL" sz="2200" dirty="0" smtClean="0"/>
              <a:t>משפט חוקתי</a:t>
            </a:r>
          </a:p>
          <a:p>
            <a:pPr marL="914400" lvl="1" indent="-457200">
              <a:buFont typeface="+mj-lt"/>
              <a:buAutoNum type="arabicPeriod"/>
            </a:pPr>
            <a:r>
              <a:rPr lang="he-IL" sz="2200" dirty="0" smtClean="0"/>
              <a:t>משפט אזרחי </a:t>
            </a:r>
          </a:p>
          <a:p>
            <a:pPr marL="914400" lvl="1" indent="-457200">
              <a:buFont typeface="+mj-lt"/>
              <a:buAutoNum type="arabicPeriod"/>
            </a:pPr>
            <a:r>
              <a:rPr lang="he-IL" sz="2200" dirty="0" smtClean="0"/>
              <a:t>משפט פלילי </a:t>
            </a:r>
            <a:endParaRPr lang="he-IL" sz="2200" dirty="0"/>
          </a:p>
        </p:txBody>
      </p:sp>
      <p:pic>
        <p:nvPicPr>
          <p:cNvPr id="9218" name="Picture 2" descr="ראה תמונה בגודל מלא">
            <a:hlinkClick r:id="rId2"/>
          </p:cNvPr>
          <p:cNvPicPr>
            <a:picLocks noChangeAspect="1" noChangeArrowheads="1"/>
          </p:cNvPicPr>
          <p:nvPr/>
        </p:nvPicPr>
        <p:blipFill>
          <a:blip r:embed="rId3" cstate="print"/>
          <a:srcRect/>
          <a:stretch>
            <a:fillRect/>
          </a:stretch>
        </p:blipFill>
        <p:spPr bwMode="auto">
          <a:xfrm>
            <a:off x="1475656" y="3717032"/>
            <a:ext cx="2448272" cy="199858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3200" dirty="0" smtClean="0">
                <a:solidFill>
                  <a:schemeClr val="tx2"/>
                </a:solidFill>
              </a:rPr>
              <a:t>העקרונות שביסוד המשפט הפלילי</a:t>
            </a:r>
            <a:endParaRPr lang="he-IL" sz="3200" dirty="0">
              <a:solidFill>
                <a:schemeClr val="tx2"/>
              </a:solidFill>
            </a:endParaRPr>
          </a:p>
        </p:txBody>
      </p:sp>
      <p:sp>
        <p:nvSpPr>
          <p:cNvPr id="3" name="מציין מיקום תוכן 2"/>
          <p:cNvSpPr>
            <a:spLocks noGrp="1"/>
          </p:cNvSpPr>
          <p:nvPr>
            <p:ph idx="1"/>
          </p:nvPr>
        </p:nvSpPr>
        <p:spPr>
          <a:xfrm>
            <a:off x="467544" y="1916832"/>
            <a:ext cx="8208912" cy="4320480"/>
          </a:xfrm>
        </p:spPr>
        <p:txBody>
          <a:bodyPr>
            <a:noAutofit/>
          </a:bodyPr>
          <a:lstStyle/>
          <a:p>
            <a:pPr lvl="0"/>
            <a:r>
              <a:rPr lang="he-IL" sz="2200" dirty="0" smtClean="0"/>
              <a:t>אסור להעניש אדם כל עוד אין הוראה מפורשת בחוק אשר קובעת ומגדירה את העבירה שביצע אותו אדם.</a:t>
            </a:r>
            <a:endParaRPr lang="en-US" sz="2200" dirty="0" smtClean="0"/>
          </a:p>
          <a:p>
            <a:pPr lvl="0"/>
            <a:r>
              <a:rPr lang="he-IL" sz="2200" dirty="0" smtClean="0"/>
              <a:t>אסור למנוע מאזרח או מהאזרחים פעולה מסוימת אשר מותרת בפני החוק והחוק לא אסר את ביצועה, ואסור להכריח אף אדם לעשות דבר שהחוק לא פקד עליו לעשות.</a:t>
            </a:r>
            <a:endParaRPr lang="en-US" sz="2200" dirty="0" smtClean="0"/>
          </a:p>
          <a:p>
            <a:pPr lvl="0"/>
            <a:r>
              <a:rPr lang="he-IL" sz="2200" dirty="0" smtClean="0"/>
              <a:t>כל אדם אשר נעמד לדין נחשב כחף מפשע עד אשר בבית המשפט נקבע כי הוא אשם.</a:t>
            </a:r>
            <a:endParaRPr lang="en-US" sz="2200" dirty="0" smtClean="0"/>
          </a:p>
          <a:p>
            <a:pPr lvl="0"/>
            <a:r>
              <a:rPr lang="he-IL" sz="2200" dirty="0" smtClean="0"/>
              <a:t>אסור להעניש אדם אשר ביצע חוק אשר באותה העת ולאחר הביצוע חוק זה הפך ללא חוקי.</a:t>
            </a:r>
            <a:endParaRPr lang="en-US" sz="2200" dirty="0" smtClean="0"/>
          </a:p>
          <a:p>
            <a:endParaRPr lang="he-IL" sz="2200" dirty="0" smtClean="0"/>
          </a:p>
          <a:p>
            <a:endParaRPr lang="he-IL" sz="2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lvl="0">
              <a:defRPr/>
            </a:pPr>
            <a:r>
              <a:rPr lang="he-IL" sz="3200" dirty="0" smtClean="0">
                <a:solidFill>
                  <a:schemeClr val="tx2"/>
                </a:solidFill>
              </a:rPr>
              <a:t>סוגי עבירות במשפט</a:t>
            </a:r>
            <a:endParaRPr lang="he-IL" sz="3200" dirty="0">
              <a:solidFill>
                <a:schemeClr val="tx2"/>
              </a:solidFill>
            </a:endParaRPr>
          </a:p>
        </p:txBody>
      </p:sp>
      <p:sp>
        <p:nvSpPr>
          <p:cNvPr id="3" name="מציין מיקום תוכן 2"/>
          <p:cNvSpPr>
            <a:spLocks noGrp="1"/>
          </p:cNvSpPr>
          <p:nvPr>
            <p:ph idx="1"/>
          </p:nvPr>
        </p:nvSpPr>
        <p:spPr>
          <a:xfrm>
            <a:off x="467544" y="1412776"/>
            <a:ext cx="8208912" cy="4320480"/>
          </a:xfrm>
        </p:spPr>
        <p:txBody>
          <a:bodyPr>
            <a:noAutofit/>
          </a:bodyPr>
          <a:lstStyle/>
          <a:p>
            <a:r>
              <a:rPr lang="he-IL" sz="2200" b="1" dirty="0" smtClean="0"/>
              <a:t>חטא -</a:t>
            </a:r>
            <a:r>
              <a:rPr lang="he-IL" sz="2200" dirty="0" smtClean="0"/>
              <a:t> העונש לעבירה שנחשבת חטא הוא עד חודש ימים בתוספת קנס. אפשרות נוספת היא תשלום קנס של סכום מסוים אשר נקבע בחוק ואדם זה לא מקבל מאסר.</a:t>
            </a:r>
            <a:r>
              <a:rPr lang="en-US" sz="2200" dirty="0" smtClean="0"/>
              <a:t/>
            </a:r>
            <a:br>
              <a:rPr lang="en-US" sz="2200" dirty="0" smtClean="0"/>
            </a:br>
            <a:endParaRPr lang="he-IL" sz="2200" dirty="0" smtClean="0"/>
          </a:p>
          <a:p>
            <a:pPr lvl="0"/>
            <a:r>
              <a:rPr lang="he-IL" sz="2200" b="1" dirty="0" smtClean="0"/>
              <a:t>עוון -</a:t>
            </a:r>
            <a:r>
              <a:rPr lang="he-IL" sz="2200" dirty="0" smtClean="0"/>
              <a:t> העונש לעבירה מסוג זה הוא מחודש מאסר עד 3 שנים בתוספת קנס. גם כאן ישנה אפשרות לתשלום מס שנקבע בחוק והאדם אינו נכנס למאסר.</a:t>
            </a:r>
            <a:r>
              <a:rPr lang="en-US" sz="2200" dirty="0" smtClean="0"/>
              <a:t/>
            </a:r>
            <a:br>
              <a:rPr lang="en-US" sz="2200" dirty="0" smtClean="0"/>
            </a:br>
            <a:endParaRPr lang="en-US" sz="2200" dirty="0" smtClean="0"/>
          </a:p>
          <a:p>
            <a:pPr lvl="0"/>
            <a:r>
              <a:rPr lang="he-IL" sz="2200" b="1" dirty="0" smtClean="0"/>
              <a:t>פשע -</a:t>
            </a:r>
            <a:r>
              <a:rPr lang="he-IL" sz="2200" dirty="0" smtClean="0"/>
              <a:t> העונש לעבירה מסוג זה הוא ממאסר של 3 שנים בכלא עד למאסר עולם בנוסף לקנס. ישנה אפשרות לתשלום מס שנקבע בחוק והאדם אינו נכנס למאסר.</a:t>
            </a:r>
            <a:endParaRPr lang="en-US" sz="2200" dirty="0" smtClean="0"/>
          </a:p>
          <a:p>
            <a:endParaRPr lang="he-IL" sz="2200" dirty="0" smtClean="0"/>
          </a:p>
          <a:p>
            <a:endParaRPr lang="he-IL" sz="2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lvl="0">
              <a:defRPr/>
            </a:pPr>
            <a:r>
              <a:rPr lang="he-IL" sz="3200" dirty="0" smtClean="0">
                <a:solidFill>
                  <a:schemeClr val="tx2"/>
                </a:solidFill>
              </a:rPr>
              <a:t>תפקידי מערכת בתי המשפט</a:t>
            </a:r>
            <a:endParaRPr lang="he-IL" sz="3200" dirty="0">
              <a:solidFill>
                <a:schemeClr val="tx2"/>
              </a:solidFill>
            </a:endParaRPr>
          </a:p>
        </p:txBody>
      </p:sp>
      <p:sp>
        <p:nvSpPr>
          <p:cNvPr id="3" name="מציין מיקום תוכן 2"/>
          <p:cNvSpPr>
            <a:spLocks noGrp="1"/>
          </p:cNvSpPr>
          <p:nvPr>
            <p:ph idx="1"/>
          </p:nvPr>
        </p:nvSpPr>
        <p:spPr>
          <a:xfrm>
            <a:off x="467544" y="1916832"/>
            <a:ext cx="8208912" cy="4320480"/>
          </a:xfrm>
        </p:spPr>
        <p:txBody>
          <a:bodyPr>
            <a:noAutofit/>
          </a:bodyPr>
          <a:lstStyle/>
          <a:p>
            <a:pPr lvl="0"/>
            <a:r>
              <a:rPr lang="he-IL" sz="2000" dirty="0" smtClean="0"/>
              <a:t>לשפוט בין אדם לחברו (משפט אזרחי).</a:t>
            </a:r>
            <a:endParaRPr lang="en-US" sz="2000" dirty="0" smtClean="0"/>
          </a:p>
          <a:p>
            <a:pPr lvl="0"/>
            <a:r>
              <a:rPr lang="he-IL" sz="2000" dirty="0" smtClean="0"/>
              <a:t>להגן על החברה מפני עבריינים הפוגעים בשלום הציבור ומפרים את חוקי המדינה. (משפט פלילי).</a:t>
            </a:r>
            <a:endParaRPr lang="en-US" sz="2000" dirty="0" smtClean="0"/>
          </a:p>
          <a:p>
            <a:r>
              <a:rPr lang="he-IL" sz="2000" dirty="0" smtClean="0"/>
              <a:t>להגן על האזרחים מפני הפעולות השרירותיות של הרשות המבצעת, וכך מגבילה את כוחה של הרשות המבצעת, מגנה על האזרח הקטן ויוצרת שוויון בין כל הרשויות.</a:t>
            </a:r>
          </a:p>
          <a:p>
            <a:endParaRPr lang="he-IL" sz="2000" dirty="0"/>
          </a:p>
        </p:txBody>
      </p:sp>
      <p:pic>
        <p:nvPicPr>
          <p:cNvPr id="27650" name="Picture 2" descr="ראה תמונה בגודל מלא">
            <a:hlinkClick r:id="rId2"/>
          </p:cNvPr>
          <p:cNvPicPr>
            <a:picLocks noChangeAspect="1" noChangeArrowheads="1"/>
          </p:cNvPicPr>
          <p:nvPr/>
        </p:nvPicPr>
        <p:blipFill>
          <a:blip r:embed="rId3" cstate="print"/>
          <a:srcRect/>
          <a:stretch>
            <a:fillRect/>
          </a:stretch>
        </p:blipFill>
        <p:spPr bwMode="auto">
          <a:xfrm>
            <a:off x="3923927" y="4149080"/>
            <a:ext cx="2053689" cy="148322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pPr lvl="0">
              <a:defRPr/>
            </a:pPr>
            <a:r>
              <a:rPr lang="he-IL" sz="3200" dirty="0" smtClean="0">
                <a:solidFill>
                  <a:schemeClr val="tx2"/>
                </a:solidFill>
              </a:rPr>
              <a:t>סוגי בתי המשפט</a:t>
            </a:r>
            <a:endParaRPr lang="he-IL" sz="3200" dirty="0">
              <a:solidFill>
                <a:schemeClr val="tx2"/>
              </a:solidFill>
            </a:endParaRPr>
          </a:p>
        </p:txBody>
      </p:sp>
      <p:sp>
        <p:nvSpPr>
          <p:cNvPr id="3" name="מציין מיקום תוכן 2"/>
          <p:cNvSpPr>
            <a:spLocks noGrp="1"/>
          </p:cNvSpPr>
          <p:nvPr>
            <p:ph idx="1"/>
          </p:nvPr>
        </p:nvSpPr>
        <p:spPr>
          <a:xfrm>
            <a:off x="395536" y="1124744"/>
            <a:ext cx="8208912" cy="5373216"/>
          </a:xfrm>
        </p:spPr>
        <p:txBody>
          <a:bodyPr>
            <a:noAutofit/>
          </a:bodyPr>
          <a:lstStyle/>
          <a:p>
            <a:r>
              <a:rPr lang="he-IL" sz="2000" b="1" dirty="0" smtClean="0"/>
              <a:t>בתי המשפט הרגילים </a:t>
            </a:r>
            <a:r>
              <a:rPr lang="en-US" sz="2000" b="1" dirty="0" smtClean="0"/>
              <a:t/>
            </a:r>
            <a:br>
              <a:rPr lang="en-US" sz="2000" b="1" dirty="0" smtClean="0"/>
            </a:br>
            <a:r>
              <a:rPr lang="he-IL" sz="2000" dirty="0" smtClean="0"/>
              <a:t>בתי משפט אלו הם הבסיס של מערכת המשפט בישראל. הם מכונים "רגילים" מפני שלעומת בתי משפט מיוחדים אשר סמכותם מוגבלת למשפטים מוגדרים בלבד הקשורים למעמדם המיוחד של הצדדים במשפט, בתי משפט אלה אינם מוגבלים למשפטים מיוחדים בלבד.</a:t>
            </a:r>
            <a:r>
              <a:rPr lang="en-US" sz="2000" dirty="0" smtClean="0"/>
              <a:t/>
            </a:r>
            <a:br>
              <a:rPr lang="en-US" sz="2000" dirty="0" smtClean="0"/>
            </a:br>
            <a:endParaRPr lang="en-US" sz="2000" dirty="0" smtClean="0"/>
          </a:p>
          <a:p>
            <a:r>
              <a:rPr lang="he-IL" sz="2000" b="1" dirty="0" smtClean="0"/>
              <a:t>בתי משפט לעניינים מיוחדים </a:t>
            </a:r>
            <a:r>
              <a:rPr lang="en-US" sz="2000" b="1" dirty="0" smtClean="0"/>
              <a:t/>
            </a:r>
            <a:br>
              <a:rPr lang="en-US" sz="2000" b="1" dirty="0" smtClean="0"/>
            </a:br>
            <a:r>
              <a:rPr lang="he-IL" sz="2000" dirty="0" smtClean="0"/>
              <a:t>בתי המשפט אשר סמכותם מוגבלת לעניינים מסוימים בלבד.</a:t>
            </a:r>
            <a:r>
              <a:rPr lang="en-US" sz="2000" dirty="0" smtClean="0"/>
              <a:t/>
            </a:r>
            <a:br>
              <a:rPr lang="en-US" sz="2000" dirty="0" smtClean="0"/>
            </a:br>
            <a:endParaRPr lang="en-US" sz="2000" dirty="0" smtClean="0"/>
          </a:p>
          <a:p>
            <a:r>
              <a:rPr lang="he-IL" sz="2000" b="1" dirty="0" smtClean="0"/>
              <a:t>בתי הדין הצבאיים </a:t>
            </a:r>
            <a:r>
              <a:rPr lang="en-US" sz="2000" b="1" dirty="0" smtClean="0"/>
              <a:t/>
            </a:r>
            <a:br>
              <a:rPr lang="en-US" sz="2000" b="1" dirty="0" smtClean="0"/>
            </a:br>
            <a:r>
              <a:rPr lang="he-IL" sz="2000" dirty="0" smtClean="0"/>
              <a:t>בתי דין אלה מטפלים בעברות חמורות של אנשי צבא בלבד (בניגוד לעברות קלות אשר נדונות בפני קצין שיפוט זוטר או קצין שיפוט רגיל).</a:t>
            </a:r>
            <a:r>
              <a:rPr lang="en-US" sz="2000" dirty="0" smtClean="0"/>
              <a:t/>
            </a:r>
            <a:br>
              <a:rPr lang="en-US" sz="2000" dirty="0" smtClean="0"/>
            </a:br>
            <a:endParaRPr lang="en-US" sz="2000" dirty="0" smtClean="0"/>
          </a:p>
          <a:p>
            <a:r>
              <a:rPr lang="he-IL" sz="2000" b="1" dirty="0" smtClean="0"/>
              <a:t>בית דין דתי  </a:t>
            </a:r>
            <a:r>
              <a:rPr lang="en-US" sz="2000" b="1" dirty="0" smtClean="0"/>
              <a:t/>
            </a:r>
            <a:br>
              <a:rPr lang="en-US" sz="2000" b="1" dirty="0" smtClean="0"/>
            </a:br>
            <a:r>
              <a:rPr lang="he-IL" sz="2000" dirty="0" smtClean="0"/>
              <a:t>בית דין זה דן בנושאים הקשורים בענייני הדת ולו סמכויות לשפוט את המקרים לפי חוקי הדת. </a:t>
            </a:r>
            <a:endParaRPr lang="en-US" sz="2000" dirty="0" smtClean="0"/>
          </a:p>
          <a:p>
            <a:endParaRPr lang="he-IL"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TotalTime>
  <Words>504</Words>
  <Application>Microsoft Office PowerPoint</Application>
  <PresentationFormat>On-screen Show (4:3)</PresentationFormat>
  <Paragraphs>66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ערכת נושא Office</vt:lpstr>
      <vt:lpstr>הרשות השופטת</vt:lpstr>
      <vt:lpstr>תוכן העניינים</vt:lpstr>
      <vt:lpstr>אז למה אנחנו צריכים רשות שופטת?</vt:lpstr>
      <vt:lpstr>הגדרת הרשות השופטת</vt:lpstr>
      <vt:lpstr>משפט</vt:lpstr>
      <vt:lpstr>העקרונות שביסוד המשפט הפלילי</vt:lpstr>
      <vt:lpstr>סוגי עבירות במשפט</vt:lpstr>
      <vt:lpstr>תפקידי מערכת בתי המשפט</vt:lpstr>
      <vt:lpstr>סוגי בתי המשפט</vt:lpstr>
      <vt:lpstr>סוגי בתי המשפט הרגילים</vt:lpstr>
      <vt:lpstr>בית המשפט העליון</vt:lpstr>
      <vt:lpstr>מינוי שופטים</vt:lpstr>
      <vt:lpstr>ערעור</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התעמולה במלה"ע ה-1</dc:title>
  <dc:creator>הורים</dc:creator>
  <cp:lastModifiedBy>Ron</cp:lastModifiedBy>
  <cp:revision>35</cp:revision>
  <dcterms:created xsi:type="dcterms:W3CDTF">2010-12-07T14:58:47Z</dcterms:created>
  <dcterms:modified xsi:type="dcterms:W3CDTF">2011-03-12T17:47:14Z</dcterms:modified>
</cp:coreProperties>
</file>